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7" r:id="rId1"/>
  </p:sldMasterIdLst>
  <p:handoutMasterIdLst>
    <p:handoutMasterId r:id="rId24"/>
  </p:handoutMasterIdLst>
  <p:sldIdLst>
    <p:sldId id="256" r:id="rId2"/>
    <p:sldId id="264" r:id="rId3"/>
    <p:sldId id="257" r:id="rId4"/>
    <p:sldId id="258" r:id="rId5"/>
    <p:sldId id="275" r:id="rId6"/>
    <p:sldId id="280" r:id="rId7"/>
    <p:sldId id="262" r:id="rId8"/>
    <p:sldId id="276" r:id="rId9"/>
    <p:sldId id="272" r:id="rId10"/>
    <p:sldId id="278" r:id="rId11"/>
    <p:sldId id="271" r:id="rId12"/>
    <p:sldId id="277" r:id="rId13"/>
    <p:sldId id="273" r:id="rId14"/>
    <p:sldId id="266" r:id="rId15"/>
    <p:sldId id="267" r:id="rId16"/>
    <p:sldId id="268" r:id="rId17"/>
    <p:sldId id="281" r:id="rId18"/>
    <p:sldId id="282" r:id="rId19"/>
    <p:sldId id="283" r:id="rId20"/>
    <p:sldId id="286" r:id="rId21"/>
    <p:sldId id="287" r:id="rId22"/>
    <p:sldId id="288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9" autoAdjust="0"/>
    <p:restoredTop sz="94384" autoAdjust="0"/>
  </p:normalViewPr>
  <p:slideViewPr>
    <p:cSldViewPr snapToGrid="0">
      <p:cViewPr varScale="1">
        <p:scale>
          <a:sx n="70" d="100"/>
          <a:sy n="70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1FFB8D0-BB84-4C0D-A78F-FC6E5A6151FD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D594C5A-5BC1-4F16-B2E3-BEAA03B87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83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9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2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2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7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0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8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3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9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P.L.E.D.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/>
              <a:t>Plaque </a:t>
            </a:r>
            <a:r>
              <a:rPr lang="en-US" sz="6000" dirty="0" smtClean="0"/>
              <a:t>Laser </a:t>
            </a:r>
            <a:r>
              <a:rPr lang="en-US" sz="6000" dirty="0"/>
              <a:t>Engraving</a:t>
            </a:r>
            <a:r>
              <a:rPr lang="en-US" sz="6000" dirty="0" smtClean="0"/>
              <a:t> Device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Precision.  Grace.  Beauty.  Fire.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5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</a:t>
            </a:r>
            <a:endParaRPr lang="en-US" dirty="0"/>
          </a:p>
        </p:txBody>
      </p:sp>
      <p:pic>
        <p:nvPicPr>
          <p:cNvPr id="3074" name="Picture 2" descr="http://ecx.images-amazon.com/images/I/61iq7VMoK7L._SL100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18174" r="2989" b="9789"/>
          <a:stretch/>
        </p:blipFill>
        <p:spPr bwMode="auto">
          <a:xfrm>
            <a:off x="5509847" y="2065709"/>
            <a:ext cx="4372708" cy="336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36105" y="2291162"/>
            <a:ext cx="4916569" cy="425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Rotary Encoder</a:t>
            </a:r>
          </a:p>
          <a:p>
            <a:pPr marL="201168" lvl="1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24 V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2 phase pulse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Resolution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600 pulses/rev standard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2400 pulses/rev quadrature</a:t>
            </a:r>
          </a:p>
          <a:p>
            <a:pPr marL="1001268" lvl="2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 smtClean="0"/>
              <a:t>2 W, 445 nm Laser</a:t>
            </a:r>
          </a:p>
          <a:p>
            <a:pPr marL="544068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Input: </a:t>
            </a:r>
            <a:r>
              <a:rPr lang="en-US" sz="2400" dirty="0" smtClean="0"/>
              <a:t>0 – 5 V, 1 – 1.7 A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600" dirty="0" err="1" smtClean="0"/>
              <a:t>FlexMod</a:t>
            </a:r>
            <a:r>
              <a:rPr lang="en-US" sz="2600" dirty="0" smtClean="0"/>
              <a:t> p3 </a:t>
            </a:r>
            <a:r>
              <a:rPr lang="en-US" sz="2600" dirty="0"/>
              <a:t>Laser Driver</a:t>
            </a:r>
          </a:p>
          <a:p>
            <a:pPr marL="544068" lvl="1" indent="-342900" fontAlgn="base">
              <a:buFont typeface="Arial" panose="020B0604020202020204" pitchFamily="34" charset="0"/>
              <a:buChar char="•"/>
            </a:pPr>
            <a:r>
              <a:rPr lang="en-US" sz="2400" dirty="0" smtClean="0"/>
              <a:t>Input:  PWM</a:t>
            </a:r>
          </a:p>
          <a:p>
            <a:pPr marL="544068" lvl="1" indent="-342900" fontAlgn="base">
              <a:buFont typeface="Arial" panose="020B0604020202020204" pitchFamily="34" charset="0"/>
              <a:buChar char="•"/>
            </a:pPr>
            <a:r>
              <a:rPr lang="en-US" sz="2400" dirty="0" smtClean="0"/>
              <a:t>Output: 0-5 V, 1 – 1.7 A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600" dirty="0" smtClean="0"/>
          </a:p>
        </p:txBody>
      </p:sp>
      <p:pic>
        <p:nvPicPr>
          <p:cNvPr id="6" name="Engraver tes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9252" y="2039700"/>
            <a:ext cx="6011428" cy="33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Control System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47601"/>
              </p:ext>
            </p:extLst>
          </p:nvPr>
        </p:nvGraphicFramePr>
        <p:xfrm>
          <a:off x="1175657" y="1860489"/>
          <a:ext cx="99800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9"/>
                <a:gridCol w="1430734"/>
                <a:gridCol w="1532709"/>
                <a:gridCol w="1306285"/>
                <a:gridCol w="1358537"/>
                <a:gridCol w="14717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Gantry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Modified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H-Bot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Core-XY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Lead Screws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Carriage (mass)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Carriage</a:t>
                      </a:r>
                      <a:r>
                        <a:rPr lang="en-US" sz="1600" baseline="0" dirty="0" smtClean="0"/>
                        <a:t> (Complexity)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Wheels</a:t>
                      </a:r>
                      <a:r>
                        <a:rPr lang="en-US" sz="1600" baseline="0" dirty="0" smtClean="0"/>
                        <a:t> (Complexity)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Movement Control</a:t>
                      </a:r>
                      <a:r>
                        <a:rPr lang="en-US" sz="1600" baseline="0" dirty="0" smtClean="0"/>
                        <a:t> (Complexity)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Backlash Risk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Potential Alignment Risks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Tracking Speed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 (Components)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48312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75657" y="5604691"/>
            <a:ext cx="49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is best, 1 is worst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10058400" cy="708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Adjusted Schedule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19" y="708339"/>
            <a:ext cx="10251029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964805"/>
              </p:ext>
            </p:extLst>
          </p:nvPr>
        </p:nvGraphicFramePr>
        <p:xfrm>
          <a:off x="1096963" y="1846263"/>
          <a:ext cx="10058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 Diode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</a:t>
                      </a:r>
                      <a:r>
                        <a:rPr lang="en-US" baseline="0" dirty="0" smtClean="0"/>
                        <a:t> Driver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Encoder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Mechanical Structure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</a:t>
                      </a:r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Cabling,</a:t>
                      </a:r>
                      <a:r>
                        <a:rPr lang="en-US" baseline="0" dirty="0" smtClean="0"/>
                        <a:t> testing 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0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9230" y="2168769"/>
            <a:ext cx="10199077" cy="4406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Progress:  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Successfully testing and calibrating individual components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Writing image processing / g-code conversion software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Designing structure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Foreseen Challenges: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implementation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Pixel shade control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Long engraving times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3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07726" cy="4023360"/>
          </a:xfrm>
        </p:spPr>
        <p:txBody>
          <a:bodyPr/>
          <a:lstStyle/>
          <a:p>
            <a:r>
              <a:rPr lang="en-US" dirty="0"/>
              <a:t>Pros:  light weight, clean approach, few rotating wheels, Belts avoid backlash</a:t>
            </a:r>
          </a:p>
          <a:p>
            <a:r>
              <a:rPr lang="en-US" dirty="0"/>
              <a:t>Cons: potential misalignments due to a moment about the carriage.  Controlling two motors simultaneously</a:t>
            </a:r>
          </a:p>
          <a:p>
            <a:endParaRPr lang="en-US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30" y="1845734"/>
            <a:ext cx="47434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926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Core-XY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07726" cy="4023360"/>
          </a:xfrm>
        </p:spPr>
        <p:txBody>
          <a:bodyPr/>
          <a:lstStyle/>
          <a:p>
            <a:r>
              <a:rPr lang="en-US" dirty="0"/>
              <a:t>Pros: light weight design, clean approach, belts avoid backlash, no moment about the carriage</a:t>
            </a:r>
          </a:p>
          <a:p>
            <a:r>
              <a:rPr lang="en-US" dirty="0"/>
              <a:t>Cons: more wheels than the H-BOT.  Controlling 2 motors simultaneously </a:t>
            </a:r>
          </a:p>
        </p:txBody>
      </p:sp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1845734"/>
            <a:ext cx="4232366" cy="443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68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Zachary Garrard – Hardware interfacing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Bachelor’s in Electrical Engineering (May 2016 Graduation)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Casey Wood – Software package design, organization</a:t>
            </a:r>
          </a:p>
          <a:p>
            <a:pPr lvl="1">
              <a:lnSpc>
                <a:spcPct val="150000"/>
              </a:lnSpc>
            </a:pPr>
            <a:r>
              <a:rPr lang="en-US" sz="2500" dirty="0" smtClean="0"/>
              <a:t>Pursuing </a:t>
            </a:r>
            <a:r>
              <a:rPr lang="en-US" sz="2500" dirty="0"/>
              <a:t>Bachelor’s </a:t>
            </a:r>
            <a:r>
              <a:rPr lang="en-US" sz="2500" dirty="0" smtClean="0"/>
              <a:t>in </a:t>
            </a:r>
            <a:r>
              <a:rPr lang="en-US" sz="2500" dirty="0"/>
              <a:t>Electrical Engineering (May 2016 Graduation)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Justin Cox – Motor control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Master’s in Computer Engineering, concurrent program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Tate </a:t>
            </a:r>
            <a:r>
              <a:rPr lang="en-US" sz="2600" dirty="0" err="1" smtClean="0"/>
              <a:t>Shorthill</a:t>
            </a:r>
            <a:r>
              <a:rPr lang="en-US" sz="2600" dirty="0" smtClean="0"/>
              <a:t> – Mechanical System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Pursuing Bachelor’s in Mechanical Engineering (May 2016 Graduation)</a:t>
            </a:r>
          </a:p>
        </p:txBody>
      </p:sp>
    </p:spTree>
    <p:extLst>
      <p:ext uri="{BB962C8B-B14F-4D97-AF65-F5344CB8AC3E}">
        <p14:creationId xmlns:p14="http://schemas.microsoft.com/office/powerpoint/2010/main" val="5418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(one motor per axis)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207726" cy="4023360"/>
          </a:xfrm>
        </p:spPr>
        <p:txBody>
          <a:bodyPr/>
          <a:lstStyle/>
          <a:p>
            <a:r>
              <a:rPr lang="en-US" dirty="0"/>
              <a:t>Pros: Simple system. </a:t>
            </a:r>
          </a:p>
          <a:p>
            <a:r>
              <a:rPr lang="en-US" dirty="0"/>
              <a:t>Cons: has an inherent risk of generating a moment when arranged in simplest form</a:t>
            </a:r>
          </a:p>
        </p:txBody>
      </p:sp>
      <p:pic>
        <p:nvPicPr>
          <p:cNvPr id="3074" name="Picture 2" descr="CNC Router Parts PRO489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77" y="1845734"/>
            <a:ext cx="4906103" cy="324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63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Standard (alternate routing)</a:t>
            </a:r>
            <a:endParaRPr lang="en-US" dirty="0"/>
          </a:p>
        </p:txBody>
      </p:sp>
      <p:pic>
        <p:nvPicPr>
          <p:cNvPr id="6146" name="Picture 4" descr="File:Etchaske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16" y="1845735"/>
            <a:ext cx="5244064" cy="43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94514" cy="4023360"/>
          </a:xfrm>
        </p:spPr>
        <p:txBody>
          <a:bodyPr/>
          <a:lstStyle/>
          <a:p>
            <a:r>
              <a:rPr lang="en-US" dirty="0"/>
              <a:t>Pros: avoid a moment thus providing better movement: each motor controls completely separate direction of movement. Simpler than H-BOT and CORE-XY</a:t>
            </a:r>
          </a:p>
          <a:p>
            <a:r>
              <a:rPr lang="en-US" dirty="0"/>
              <a:t>Cons: additional complexity than Standard.</a:t>
            </a:r>
          </a:p>
        </p:txBody>
      </p:sp>
    </p:spTree>
    <p:extLst>
      <p:ext uri="{BB962C8B-B14F-4D97-AF65-F5344CB8AC3E}">
        <p14:creationId xmlns:p14="http://schemas.microsoft.com/office/powerpoint/2010/main" val="204529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Lead/Ball Screw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94514" cy="4023360"/>
          </a:xfrm>
        </p:spPr>
        <p:txBody>
          <a:bodyPr/>
          <a:lstStyle/>
          <a:p>
            <a:r>
              <a:rPr lang="en-US" dirty="0"/>
              <a:t>Pro: Very simple design, each motor controls movement separately. </a:t>
            </a:r>
          </a:p>
          <a:p>
            <a:r>
              <a:rPr lang="en-US" dirty="0"/>
              <a:t>Con: Price, backlash. Slower tracking.</a:t>
            </a:r>
          </a:p>
        </p:txBody>
      </p:sp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20" y="1845734"/>
            <a:ext cx="5047959" cy="283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Introduction </a:t>
            </a:r>
            <a:r>
              <a:rPr lang="en-US" dirty="0"/>
              <a:t>(purpose of project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Requirements</a:t>
            </a:r>
          </a:p>
          <a:p>
            <a:pPr marL="0" indent="0">
              <a:buNone/>
            </a:pPr>
            <a:r>
              <a:rPr lang="en-US" dirty="0" smtClean="0"/>
              <a:t>Specifications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System </a:t>
            </a:r>
            <a:r>
              <a:rPr lang="en-US" dirty="0"/>
              <a:t>O</a:t>
            </a:r>
            <a:r>
              <a:rPr lang="en-US" dirty="0" smtClean="0"/>
              <a:t>verview </a:t>
            </a:r>
            <a:r>
              <a:rPr lang="en-US" dirty="0"/>
              <a:t>C</a:t>
            </a:r>
            <a:r>
              <a:rPr lang="en-US" dirty="0" smtClean="0"/>
              <a:t>hart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Design Details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Gantt </a:t>
            </a:r>
            <a:r>
              <a:rPr lang="en-US" dirty="0"/>
              <a:t>chart (schedule)</a:t>
            </a:r>
          </a:p>
          <a:p>
            <a:pPr marL="0" indent="0">
              <a:buNone/>
            </a:pPr>
            <a:r>
              <a:rPr lang="en-US" dirty="0" smtClean="0"/>
              <a:t>Budget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Conclusion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This wood burning CNC laser engraver will:</a:t>
            </a:r>
            <a:endParaRPr lang="en-US" sz="2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engrave images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provide cheap hobbyist </a:t>
            </a:r>
            <a:r>
              <a:rPr lang="en-US" sz="2600" dirty="0"/>
              <a:t>design</a:t>
            </a:r>
            <a:endParaRPr lang="en-US" sz="26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generate software package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provide experience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0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Replicate 8 shade grayscale images</a:t>
            </a:r>
            <a:endParaRPr lang="en-US" sz="2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Be contained to increase safety of bystanders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Correct alignments errors using feedback from encoders</a:t>
            </a:r>
            <a:endParaRPr lang="en-US" sz="2600" baseline="-250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Have variable laser intensity/duration control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Have feedback control for motor positions using rotary encoders</a:t>
            </a:r>
          </a:p>
        </p:txBody>
      </p:sp>
    </p:spTree>
    <p:extLst>
      <p:ext uri="{BB962C8B-B14F-4D97-AF65-F5344CB8AC3E}">
        <p14:creationId xmlns:p14="http://schemas.microsoft.com/office/powerpoint/2010/main" val="18627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433540"/>
              </p:ext>
            </p:extLst>
          </p:nvPr>
        </p:nvGraphicFramePr>
        <p:xfrm>
          <a:off x="1096963" y="1846263"/>
          <a:ext cx="100584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600"/>
                <a:gridCol w="2514600"/>
                <a:gridCol w="2514600"/>
                <a:gridCol w="25146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Performance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&lt; 3 ft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 dpi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30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shades grayscale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r>
                        <a:rPr lang="en-US" baseline="0" dirty="0" smtClean="0"/>
                        <a:t> Image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1600 x 1600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VDC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Laser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</a:t>
                      </a:r>
                      <a:r>
                        <a:rPr lang="en-US" baseline="0" dirty="0" smtClean="0"/>
                        <a:t>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VDC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Wavelength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445 nm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 Driver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r>
                        <a:rPr lang="en-US" baseline="0" dirty="0" smtClean="0"/>
                        <a:t> A 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Laser Driver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VDC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Digital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Laser Diode</a:t>
                      </a:r>
                      <a:r>
                        <a:rPr lang="en-US" baseline="0" dirty="0" smtClean="0"/>
                        <a:t>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– 1.7 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Baud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Optical</a:t>
                      </a:r>
                      <a:r>
                        <a:rPr lang="en-US" baseline="0" dirty="0" smtClean="0"/>
                        <a:t> 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r>
                        <a:rPr lang="en-US" baseline="0" dirty="0" smtClean="0"/>
                        <a:t>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 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3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Block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23" y="1827348"/>
            <a:ext cx="4457114" cy="4443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581" y="5213010"/>
            <a:ext cx="1127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              </a:t>
            </a:r>
            <a:r>
              <a:rPr lang="en-US" sz="1200" dirty="0" smtClean="0"/>
              <a:t>s</a:t>
            </a:r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x,y</a:t>
            </a:r>
            <a:r>
              <a:rPr lang="en-US" sz="1200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9655" y="5213010"/>
            <a:ext cx="1127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            </a:t>
            </a:r>
            <a:endParaRPr lang="en-US" sz="1200" dirty="0" smtClean="0"/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x,y</a:t>
            </a:r>
            <a:r>
              <a:rPr lang="en-US" sz="1200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886" y="3567565"/>
            <a:ext cx="1127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              </a:t>
            </a:r>
            <a:r>
              <a:rPr lang="en-US" sz="1200" dirty="0" smtClean="0"/>
              <a:t>s</a:t>
            </a:r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x,y</a:t>
            </a:r>
            <a:r>
              <a:rPr lang="en-US" sz="120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pic>
        <p:nvPicPr>
          <p:cNvPr id="1026" name="Picture 2" descr="https://lh5.googleusercontent.com/cfdNo46as5JFnag8c9YN__64E3ffRvgvMz5bj3ldfWjQZTZp84pfamCwAy32V_uF5msm50uIjCI99qKnEieOncfadxwyNfPmfZYy0vqfw49-mkBqTKopioMsfEWjCKReZ9axnFKw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67" y="2172310"/>
            <a:ext cx="2749313" cy="348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231" y="2168769"/>
            <a:ext cx="5931877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TM4C123GH6PM - TI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Tiva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 Launchpad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ARM Cortex M4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defTabSz="914400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 MHz Clock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PWM Outputs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 UART Modules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 Programming/Power</a:t>
            </a:r>
          </a:p>
          <a:p>
            <a:pPr marL="384048" lvl="1" indent="-18288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Familiarity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Stepper Motors &amp; Driver</a:t>
            </a:r>
            <a:endParaRPr lang="en-US" dirty="0"/>
          </a:p>
        </p:txBody>
      </p:sp>
      <p:pic>
        <p:nvPicPr>
          <p:cNvPr id="2050" name="Picture 2" descr="SainSmart CNC Router Single 1 Axis 3.5A TB6560 Stepper Stepping Motor Driver Board W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7417" r="2282" b="12383"/>
          <a:stretch/>
        </p:blipFill>
        <p:spPr bwMode="auto">
          <a:xfrm>
            <a:off x="8721968" y="3566742"/>
            <a:ext cx="3235570" cy="276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42186" y="1815887"/>
            <a:ext cx="4478214" cy="277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12-24VDC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 Output: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3.5 A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Logic Level: 5V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Microstepping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More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(1, 0.5, 0.25, 0.0625)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  <p:pic>
        <p:nvPicPr>
          <p:cNvPr id="2052" name="Picture 4" descr="Stepper Motor Nema 17 Bipolar 40mm 64oz.in(45Ncm) 2A 4 Lead 3D Printer Hobby C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8616" r="2697" b="10009"/>
          <a:stretch/>
        </p:blipFill>
        <p:spPr bwMode="auto">
          <a:xfrm>
            <a:off x="3329354" y="3774208"/>
            <a:ext cx="2778369" cy="25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6844" y="1814697"/>
            <a:ext cx="4478214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2A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Holding Torque: 0.45Nm</a:t>
            </a:r>
          </a:p>
          <a:p>
            <a:pPr marL="544068" lvl="1" indent="-342900" defTabSz="914400" fontAlgn="base"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 Steps per Revolution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4014</TotalTime>
  <Words>637</Words>
  <Application>Microsoft Office PowerPoint</Application>
  <PresentationFormat>Widescreen</PresentationFormat>
  <Paragraphs>221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P.L.E.D. Plaque Laser Engraving Device</vt:lpstr>
      <vt:lpstr>Team Members</vt:lpstr>
      <vt:lpstr>Overview</vt:lpstr>
      <vt:lpstr>Project Purpose</vt:lpstr>
      <vt:lpstr>Requirements</vt:lpstr>
      <vt:lpstr>Specifications</vt:lpstr>
      <vt:lpstr>System Block Diagram</vt:lpstr>
      <vt:lpstr>Microcontroller</vt:lpstr>
      <vt:lpstr>Stepper Motors &amp; Driver</vt:lpstr>
      <vt:lpstr>Sensor</vt:lpstr>
      <vt:lpstr>Laser System</vt:lpstr>
      <vt:lpstr>Mechanical Control System</vt:lpstr>
      <vt:lpstr>Adjusted Schedule</vt:lpstr>
      <vt:lpstr>Budget</vt:lpstr>
      <vt:lpstr>Conclusion</vt:lpstr>
      <vt:lpstr>Questions?</vt:lpstr>
      <vt:lpstr>Appendix</vt:lpstr>
      <vt:lpstr>H-Bot</vt:lpstr>
      <vt:lpstr>Core-XY</vt:lpstr>
      <vt:lpstr>Standard (one motor per axis)</vt:lpstr>
      <vt:lpstr>Modified Standard (alternate routing)</vt:lpstr>
      <vt:lpstr>Lead/Ball Screw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Jolynne .</dc:creator>
  <cp:lastModifiedBy>Casey Wood</cp:lastModifiedBy>
  <cp:revision>51</cp:revision>
  <cp:lastPrinted>2015-04-14T16:57:45Z</cp:lastPrinted>
  <dcterms:created xsi:type="dcterms:W3CDTF">2015-04-14T16:43:05Z</dcterms:created>
  <dcterms:modified xsi:type="dcterms:W3CDTF">2016-02-26T22:11:55Z</dcterms:modified>
</cp:coreProperties>
</file>